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</p:sldMasterIdLst>
  <p:sldIdLst>
    <p:sldId id="298" r:id="rId5"/>
    <p:sldId id="304" r:id="rId6"/>
    <p:sldId id="320" r:id="rId7"/>
    <p:sldId id="300" r:id="rId8"/>
    <p:sldId id="301" r:id="rId9"/>
    <p:sldId id="325" r:id="rId10"/>
    <p:sldId id="326" r:id="rId11"/>
    <p:sldId id="327" r:id="rId12"/>
    <p:sldId id="302" r:id="rId13"/>
    <p:sldId id="328" r:id="rId14"/>
    <p:sldId id="329" r:id="rId15"/>
    <p:sldId id="335" r:id="rId16"/>
    <p:sldId id="336" r:id="rId17"/>
    <p:sldId id="330" r:id="rId18"/>
    <p:sldId id="331" r:id="rId19"/>
    <p:sldId id="332" r:id="rId20"/>
    <p:sldId id="318" r:id="rId21"/>
    <p:sldId id="334" r:id="rId22"/>
    <p:sldId id="303" r:id="rId23"/>
    <p:sldId id="305" r:id="rId24"/>
    <p:sldId id="333" r:id="rId25"/>
    <p:sldId id="323" r:id="rId26"/>
    <p:sldId id="31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7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43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58306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037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41576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60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78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67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5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7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00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8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8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6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8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2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file:///D:\Users\CHOWKELVIN\Documents\DataScience\Kaplan\Class\week10\Project5\video_id_10000.wmv" TargetMode="Externa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elvinchow1979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elvin-chow-3a8b678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3457" y="641376"/>
            <a:ext cx="6838121" cy="2077146"/>
          </a:xfrm>
        </p:spPr>
        <p:txBody>
          <a:bodyPr anchor="b">
            <a:noAutofit/>
          </a:bodyPr>
          <a:lstStyle/>
          <a:p>
            <a:pPr algn="ctr"/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Housing Price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Prediction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7035" y="3263297"/>
            <a:ext cx="3205640" cy="77418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</a:rPr>
              <a:t>Kelvin Chow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88" y="593814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BB069-19AA-449D-A2C0-76E9155F02C7}"/>
              </a:ext>
            </a:extLst>
          </p:cNvPr>
          <p:cNvSpPr txBox="1"/>
          <p:nvPr/>
        </p:nvSpPr>
        <p:spPr>
          <a:xfrm>
            <a:off x="1892685" y="2551698"/>
            <a:ext cx="8894585" cy="293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400" dirty="0"/>
              <a:t>Convert year of built to age of house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400" dirty="0"/>
              <a:t>Convert year renovation to age of renovation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400" dirty="0"/>
              <a:t>Sale for month and year were combine and made relative to last date entry.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34E70-35E0-411E-A7EA-A7EC1916D613}"/>
              </a:ext>
            </a:extLst>
          </p:cNvPr>
          <p:cNvSpPr txBox="1"/>
          <p:nvPr/>
        </p:nvSpPr>
        <p:spPr>
          <a:xfrm>
            <a:off x="1374466" y="1734748"/>
            <a:ext cx="4163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65811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BF01E-91EF-4F43-BA62-0A490E341556}"/>
              </a:ext>
            </a:extLst>
          </p:cNvPr>
          <p:cNvSpPr txBox="1">
            <a:spLocks/>
          </p:cNvSpPr>
          <p:nvPr/>
        </p:nvSpPr>
        <p:spPr>
          <a:xfrm>
            <a:off x="1651338" y="496037"/>
            <a:ext cx="8596668" cy="78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Models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CD4180B-A7AF-47B3-92E9-0717686FA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28"/>
          <a:stretch/>
        </p:blipFill>
        <p:spPr>
          <a:xfrm>
            <a:off x="1827350" y="1276349"/>
            <a:ext cx="6667293" cy="5168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1D6969-BF7B-4104-B083-642EC6112759}"/>
              </a:ext>
            </a:extLst>
          </p:cNvPr>
          <p:cNvSpPr txBox="1"/>
          <p:nvPr/>
        </p:nvSpPr>
        <p:spPr>
          <a:xfrm>
            <a:off x="8434240" y="3512332"/>
            <a:ext cx="3757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200" dirty="0"/>
              <a:t>Hyper-Parameters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45E55-6797-402D-B819-ED13BEDFC94B}"/>
              </a:ext>
            </a:extLst>
          </p:cNvPr>
          <p:cNvSpPr txBox="1"/>
          <p:nvPr/>
        </p:nvSpPr>
        <p:spPr>
          <a:xfrm>
            <a:off x="8494643" y="4165879"/>
            <a:ext cx="3586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400" dirty="0" err="1"/>
              <a:t>RandomizedSearchCV</a:t>
            </a:r>
            <a:endParaRPr lang="en-SG" sz="2400" dirty="0"/>
          </a:p>
          <a:p>
            <a:pPr algn="ctr"/>
            <a:r>
              <a:rPr lang="en-SG" sz="2400" dirty="0" err="1"/>
              <a:t>GridSearchCV</a:t>
            </a:r>
            <a:endParaRPr lang="en-SG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96DCA-45FA-4032-BA34-A61595A1BF7B}"/>
              </a:ext>
            </a:extLst>
          </p:cNvPr>
          <p:cNvSpPr txBox="1"/>
          <p:nvPr/>
        </p:nvSpPr>
        <p:spPr>
          <a:xfrm>
            <a:off x="8497852" y="1983677"/>
            <a:ext cx="3579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200" dirty="0"/>
              <a:t>Standard Scaling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60B19E4-052B-4C2B-8582-6A8EE01386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818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BF01E-91EF-4F43-BA62-0A490E341556}"/>
              </a:ext>
            </a:extLst>
          </p:cNvPr>
          <p:cNvSpPr txBox="1">
            <a:spLocks/>
          </p:cNvSpPr>
          <p:nvPr/>
        </p:nvSpPr>
        <p:spPr>
          <a:xfrm>
            <a:off x="1651338" y="496037"/>
            <a:ext cx="8596668" cy="78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Models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FE6BA88-4DF7-401F-9E53-61A4BE43AC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0191" y="23191"/>
            <a:ext cx="3558209" cy="355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8BDEE-D2DC-43CF-9241-1F064796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19" y="1277915"/>
            <a:ext cx="8524857" cy="53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BF01E-91EF-4F43-BA62-0A490E341556}"/>
              </a:ext>
            </a:extLst>
          </p:cNvPr>
          <p:cNvSpPr txBox="1">
            <a:spLocks/>
          </p:cNvSpPr>
          <p:nvPr/>
        </p:nvSpPr>
        <p:spPr>
          <a:xfrm>
            <a:off x="1651338" y="496037"/>
            <a:ext cx="8596668" cy="78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Models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FE6BA88-4DF7-401F-9E53-61A4BE43AC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0191" y="23191"/>
            <a:ext cx="3558209" cy="355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DF730-6B6E-494E-AB5E-D9BAA66B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8" y="1440288"/>
            <a:ext cx="11229684" cy="47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BF01E-91EF-4F43-BA62-0A490E341556}"/>
              </a:ext>
            </a:extLst>
          </p:cNvPr>
          <p:cNvSpPr txBox="1">
            <a:spLocks/>
          </p:cNvSpPr>
          <p:nvPr/>
        </p:nvSpPr>
        <p:spPr>
          <a:xfrm>
            <a:off x="1651167" y="494471"/>
            <a:ext cx="8596668" cy="78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Models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CD4180B-A7AF-47B3-92E9-0717686F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50" y="1276349"/>
            <a:ext cx="8244302" cy="51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7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BF01E-91EF-4F43-BA62-0A490E341556}"/>
              </a:ext>
            </a:extLst>
          </p:cNvPr>
          <p:cNvSpPr txBox="1">
            <a:spLocks/>
          </p:cNvSpPr>
          <p:nvPr/>
        </p:nvSpPr>
        <p:spPr>
          <a:xfrm>
            <a:off x="1651167" y="494471"/>
            <a:ext cx="8596668" cy="78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Models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CD4180B-A7AF-47B3-92E9-0717686F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50" y="1276349"/>
            <a:ext cx="8244302" cy="51684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489EDD-60DB-4CEB-9AC4-1B1338865CF3}"/>
              </a:ext>
            </a:extLst>
          </p:cNvPr>
          <p:cNvSpPr/>
          <p:nvPr/>
        </p:nvSpPr>
        <p:spPr>
          <a:xfrm>
            <a:off x="3419475" y="4781006"/>
            <a:ext cx="6661702" cy="50536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699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BF01E-91EF-4F43-BA62-0A490E341556}"/>
              </a:ext>
            </a:extLst>
          </p:cNvPr>
          <p:cNvSpPr txBox="1">
            <a:spLocks/>
          </p:cNvSpPr>
          <p:nvPr/>
        </p:nvSpPr>
        <p:spPr>
          <a:xfrm>
            <a:off x="1651167" y="494471"/>
            <a:ext cx="8596668" cy="78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Models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CD4180B-A7AF-47B3-92E9-0717686F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50" y="1276349"/>
            <a:ext cx="8244302" cy="51684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4CE7E1-A10F-416F-B2B4-E667A33A62F7}"/>
              </a:ext>
            </a:extLst>
          </p:cNvPr>
          <p:cNvSpPr/>
          <p:nvPr/>
        </p:nvSpPr>
        <p:spPr>
          <a:xfrm>
            <a:off x="3419475" y="4005943"/>
            <a:ext cx="6661702" cy="16546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1C0A54-938A-44F9-8D33-B27E088AA961}"/>
              </a:ext>
            </a:extLst>
          </p:cNvPr>
          <p:cNvSpPr/>
          <p:nvPr/>
        </p:nvSpPr>
        <p:spPr>
          <a:xfrm>
            <a:off x="3419475" y="5684634"/>
            <a:ext cx="6661702" cy="30709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566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BF01E-91EF-4F43-BA62-0A490E341556}"/>
              </a:ext>
            </a:extLst>
          </p:cNvPr>
          <p:cNvSpPr txBox="1">
            <a:spLocks/>
          </p:cNvSpPr>
          <p:nvPr/>
        </p:nvSpPr>
        <p:spPr>
          <a:xfrm>
            <a:off x="1652089" y="500268"/>
            <a:ext cx="8596668" cy="78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Feature Importance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DE6F7C0-550D-4E47-8B4F-7E49F687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21" y="1656758"/>
            <a:ext cx="10344357" cy="440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78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73566F-A50F-4B49-9A99-18A2131B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500" y="518464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Application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0359EF3-5CA2-48A3-A2CD-57637755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1457324"/>
            <a:ext cx="10813562" cy="47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1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73566F-A50F-4B49-9A99-18A2131B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500" y="518464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Application</a:t>
            </a:r>
          </a:p>
        </p:txBody>
      </p:sp>
      <p:pic>
        <p:nvPicPr>
          <p:cNvPr id="5" name="video_id_10000">
            <a:hlinkClick r:id="" action="ppaction://media"/>
            <a:extLst>
              <a:ext uri="{FF2B5EF4-FFF2-40B4-BE49-F238E27FC236}">
                <a16:creationId xmlns:a16="http://schemas.microsoft.com/office/drawing/2014/main" id="{4586F166-D85A-4B0A-9758-4045C06FC6C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 r:link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5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4" y="571473"/>
            <a:ext cx="6424785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F81819-EF63-492E-9C5C-D86385A2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115" y="2175437"/>
            <a:ext cx="7360887" cy="2507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Help home buyers to obtain an immediate estimation of the property price</a:t>
            </a:r>
          </a:p>
          <a:p>
            <a:pPr marL="0" indent="0">
              <a:buNone/>
            </a:pPr>
            <a:endParaRPr lang="en-SG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993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5" y="54496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6C237-47DC-4FE9-9F03-CF6548D82C21}"/>
              </a:ext>
            </a:extLst>
          </p:cNvPr>
          <p:cNvSpPr txBox="1"/>
          <p:nvPr/>
        </p:nvSpPr>
        <p:spPr>
          <a:xfrm>
            <a:off x="2249556" y="1650070"/>
            <a:ext cx="7692887" cy="425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Home buyers can now get a price estimation of the properties they are interested in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If seller over-priced and refuse to reduce…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If seller under-priced, it’s a bargain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0274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5" y="558220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Future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6C237-47DC-4FE9-9F03-CF6548D82C21}"/>
              </a:ext>
            </a:extLst>
          </p:cNvPr>
          <p:cNvSpPr txBox="1"/>
          <p:nvPr/>
        </p:nvSpPr>
        <p:spPr>
          <a:xfrm>
            <a:off x="2249556" y="1650070"/>
            <a:ext cx="7692887" cy="425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Housing prices prediction model can still be improved further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Hyper-parameters tuning</a:t>
            </a:r>
          </a:p>
          <a:p>
            <a:pPr>
              <a:lnSpc>
                <a:spcPct val="200000"/>
              </a:lnSpc>
            </a:pP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2476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589722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Kaggle</a:t>
            </a:r>
          </a:p>
        </p:txBody>
      </p:sp>
      <p:pic>
        <p:nvPicPr>
          <p:cNvPr id="4" name="Picture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1ABCF34F-CF49-494E-972F-12DEB016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81" y="1618408"/>
            <a:ext cx="10232168" cy="2289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EBCD0-B357-453B-9A36-552FDDCF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81" y="4318579"/>
            <a:ext cx="10165604" cy="11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00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ouse with a fence in front of a building&#10;&#10;Description automatically generated">
            <a:extLst>
              <a:ext uri="{FF2B5EF4-FFF2-40B4-BE49-F238E27FC236}">
                <a16:creationId xmlns:a16="http://schemas.microsoft.com/office/drawing/2014/main" id="{AAEC0062-A23A-4D98-A740-3CAC27DD7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0" b="14604"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E9E4D8-B848-4497-AEB3-2722335E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698" y="2257440"/>
            <a:ext cx="3350675" cy="1323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Thank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88D28-33FA-4F3A-970A-7511C8CC6F58}"/>
              </a:ext>
            </a:extLst>
          </p:cNvPr>
          <p:cNvSpPr txBox="1"/>
          <p:nvPr/>
        </p:nvSpPr>
        <p:spPr>
          <a:xfrm>
            <a:off x="7237" y="5115339"/>
            <a:ext cx="7151136" cy="193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rgbClr val="B08F59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Kaggle: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https://www.kaggle.com/kelvinchow1979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rgbClr val="B08F59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LinkedIn: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https://www.linkedin.com/in/kelvin-chow-3a8b678/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rgbClr val="B08F59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Medium: https://medium.com/@kel_line</a:t>
            </a:r>
          </a:p>
          <a:p>
            <a:pPr>
              <a:spcBef>
                <a:spcPts val="1000"/>
              </a:spcBef>
              <a:buClr>
                <a:srgbClr val="B08F59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GitHub: https://github.com/Kelvinchow79</a:t>
            </a:r>
          </a:p>
        </p:txBody>
      </p:sp>
      <p:sp>
        <p:nvSpPr>
          <p:cNvPr id="4" name="AutoShape 2" descr="What to look for in a business savings account | Brex">
            <a:extLst>
              <a:ext uri="{FF2B5EF4-FFF2-40B4-BE49-F238E27FC236}">
                <a16:creationId xmlns:a16="http://schemas.microsoft.com/office/drawing/2014/main" id="{DAFD09B5-271E-4D12-A4BA-D515467D7E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264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49195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7D164-85FB-49D4-BFCA-54DD70118A1D}"/>
              </a:ext>
            </a:extLst>
          </p:cNvPr>
          <p:cNvSpPr txBox="1"/>
          <p:nvPr/>
        </p:nvSpPr>
        <p:spPr>
          <a:xfrm>
            <a:off x="3187146" y="1822174"/>
            <a:ext cx="6447183" cy="34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Models Evaluation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2107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0193A88-8FF9-4117-B5AA-65149EA9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620" y="3215654"/>
            <a:ext cx="3486637" cy="357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529014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Tools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97260E79-6F6F-4B63-9C53-04A8ED18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89" y="1310892"/>
            <a:ext cx="7619048" cy="1904762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1D5CB0A-9978-48CC-BCC0-491A0FBDC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938" y="3048241"/>
            <a:ext cx="3599695" cy="359969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50930840-FC53-46A6-8E9C-F8DA495CF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463" y="3861183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5" y="491961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Data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10C66-5771-4B18-AFFB-2CA9E7E7AE8A}"/>
              </a:ext>
            </a:extLst>
          </p:cNvPr>
          <p:cNvSpPr txBox="1"/>
          <p:nvPr/>
        </p:nvSpPr>
        <p:spPr>
          <a:xfrm>
            <a:off x="2018791" y="1657130"/>
            <a:ext cx="8154417" cy="4867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Housing prices from Ames, Iowa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1,458 Observations, 80 Features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Floor area, Neighbourhood, Garage, Basement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43 categorical features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15,417 null values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9180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478708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Data Exploration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285D6F2-4B5B-4C57-B27A-E9FCF09F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918" y="1141317"/>
            <a:ext cx="6697012" cy="570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467846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Data Exploration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285D6F2-4B5B-4C57-B27A-E9FCF09F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70" y="1154738"/>
            <a:ext cx="6697012" cy="57032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72167A-214B-4A08-8A39-38C4B6C981F9}"/>
              </a:ext>
            </a:extLst>
          </p:cNvPr>
          <p:cNvSpPr/>
          <p:nvPr/>
        </p:nvSpPr>
        <p:spPr>
          <a:xfrm>
            <a:off x="7460974" y="1259126"/>
            <a:ext cx="265043" cy="47177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E3D16-AD23-4860-B90B-8F2E854E24E0}"/>
              </a:ext>
            </a:extLst>
          </p:cNvPr>
          <p:cNvSpPr txBox="1"/>
          <p:nvPr/>
        </p:nvSpPr>
        <p:spPr>
          <a:xfrm>
            <a:off x="6981032" y="6020822"/>
            <a:ext cx="12795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Sale 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9C42C-8BEE-4D53-AC35-0A4E9A86DD2B}"/>
              </a:ext>
            </a:extLst>
          </p:cNvPr>
          <p:cNvSpPr txBox="1"/>
          <p:nvPr/>
        </p:nvSpPr>
        <p:spPr>
          <a:xfrm>
            <a:off x="2993875" y="1567284"/>
            <a:ext cx="185820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</a:rPr>
              <a:t>Overall Quality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E6F1A-892B-4D69-BF4F-ABA76E487FD0}"/>
              </a:ext>
            </a:extLst>
          </p:cNvPr>
          <p:cNvSpPr txBox="1"/>
          <p:nvPr/>
        </p:nvSpPr>
        <p:spPr>
          <a:xfrm>
            <a:off x="2993875" y="3061432"/>
            <a:ext cx="132921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</a:rPr>
              <a:t>Floor 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9E225-3225-4331-BAE2-02DAD927A09F}"/>
              </a:ext>
            </a:extLst>
          </p:cNvPr>
          <p:cNvSpPr txBox="1"/>
          <p:nvPr/>
        </p:nvSpPr>
        <p:spPr>
          <a:xfrm>
            <a:off x="2993875" y="4370914"/>
            <a:ext cx="155042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</a:rPr>
              <a:t>Garage Size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58D6DA-4346-42E1-9601-9537F55255CD}"/>
              </a:ext>
            </a:extLst>
          </p:cNvPr>
          <p:cNvCxnSpPr/>
          <p:nvPr/>
        </p:nvCxnSpPr>
        <p:spPr>
          <a:xfrm>
            <a:off x="4988920" y="1751950"/>
            <a:ext cx="2472054" cy="0"/>
          </a:xfrm>
          <a:prstGeom prst="straightConnector1">
            <a:avLst/>
          </a:prstGeom>
          <a:ln w="381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796CC8-79DB-496B-8AB2-B417C07FF513}"/>
              </a:ext>
            </a:extLst>
          </p:cNvPr>
          <p:cNvCxnSpPr>
            <a:cxnSpLocks/>
          </p:cNvCxnSpPr>
          <p:nvPr/>
        </p:nvCxnSpPr>
        <p:spPr>
          <a:xfrm>
            <a:off x="4435127" y="3246098"/>
            <a:ext cx="3025847" cy="0"/>
          </a:xfrm>
          <a:prstGeom prst="straightConnector1">
            <a:avLst/>
          </a:prstGeom>
          <a:ln w="381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3C3CE1-AF21-4F8D-A8E8-6F7661C988B1}"/>
              </a:ext>
            </a:extLst>
          </p:cNvPr>
          <p:cNvCxnSpPr>
            <a:cxnSpLocks/>
          </p:cNvCxnSpPr>
          <p:nvPr/>
        </p:nvCxnSpPr>
        <p:spPr>
          <a:xfrm>
            <a:off x="4544299" y="4555580"/>
            <a:ext cx="2953667" cy="0"/>
          </a:xfrm>
          <a:prstGeom prst="straightConnector1">
            <a:avLst/>
          </a:prstGeom>
          <a:ln w="381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39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462651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Data Exploration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285D6F2-4B5B-4C57-B27A-E9FCF09F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70" y="1154738"/>
            <a:ext cx="6697012" cy="570326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9DDA266-7B62-42FA-9DA9-C4D1C9A56D6D}"/>
              </a:ext>
            </a:extLst>
          </p:cNvPr>
          <p:cNvSpPr/>
          <p:nvPr/>
        </p:nvSpPr>
        <p:spPr>
          <a:xfrm>
            <a:off x="5922733" y="1800487"/>
            <a:ext cx="382137" cy="38213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22899D-DE57-4428-8DA6-EFA0F31EA67C}"/>
              </a:ext>
            </a:extLst>
          </p:cNvPr>
          <p:cNvSpPr/>
          <p:nvPr/>
        </p:nvSpPr>
        <p:spPr>
          <a:xfrm>
            <a:off x="6047836" y="4277554"/>
            <a:ext cx="502693" cy="53908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3EA1A-A3DF-44B0-AA1A-984E20F1AF73}"/>
              </a:ext>
            </a:extLst>
          </p:cNvPr>
          <p:cNvSpPr txBox="1"/>
          <p:nvPr/>
        </p:nvSpPr>
        <p:spPr>
          <a:xfrm>
            <a:off x="4295364" y="4335646"/>
            <a:ext cx="162736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</a:rPr>
              <a:t>Garage Cars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3D9EF-48C1-4BA0-8FA8-4AA8416C41BA}"/>
              </a:ext>
            </a:extLst>
          </p:cNvPr>
          <p:cNvSpPr txBox="1"/>
          <p:nvPr/>
        </p:nvSpPr>
        <p:spPr>
          <a:xfrm>
            <a:off x="6047836" y="4946493"/>
            <a:ext cx="152638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</a:rPr>
              <a:t>Garage </a:t>
            </a:r>
            <a:r>
              <a:rPr lang="en-SG" b="1" dirty="0" err="1">
                <a:solidFill>
                  <a:srgbClr val="FFFF00"/>
                </a:solidFill>
              </a:rPr>
              <a:t>Sqft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8C732-DC50-45A8-BE65-3448582B4852}"/>
              </a:ext>
            </a:extLst>
          </p:cNvPr>
          <p:cNvSpPr txBox="1"/>
          <p:nvPr/>
        </p:nvSpPr>
        <p:spPr>
          <a:xfrm>
            <a:off x="3883150" y="1799644"/>
            <a:ext cx="1973617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</a:rPr>
              <a:t>House Year Built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20212-3B90-4ADA-A0C6-176CE859085F}"/>
              </a:ext>
            </a:extLst>
          </p:cNvPr>
          <p:cNvSpPr txBox="1"/>
          <p:nvPr/>
        </p:nvSpPr>
        <p:spPr>
          <a:xfrm>
            <a:off x="5778083" y="2295201"/>
            <a:ext cx="2154757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</a:rPr>
              <a:t>Garage Year Built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0BA2AB-7A09-475A-9B3A-15180FEA610A}"/>
              </a:ext>
            </a:extLst>
          </p:cNvPr>
          <p:cNvSpPr/>
          <p:nvPr/>
        </p:nvSpPr>
        <p:spPr>
          <a:xfrm>
            <a:off x="5665699" y="3075747"/>
            <a:ext cx="382137" cy="38213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152E4-8318-4163-B859-4B1E309DB383}"/>
              </a:ext>
            </a:extLst>
          </p:cNvPr>
          <p:cNvSpPr txBox="1"/>
          <p:nvPr/>
        </p:nvSpPr>
        <p:spPr>
          <a:xfrm>
            <a:off x="4295364" y="3067645"/>
            <a:ext cx="132921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</a:rPr>
              <a:t>Floor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C9C0A-8E3D-4DA8-8A25-FE1ED6621468}"/>
              </a:ext>
            </a:extLst>
          </p:cNvPr>
          <p:cNvSpPr txBox="1"/>
          <p:nvPr/>
        </p:nvSpPr>
        <p:spPr>
          <a:xfrm>
            <a:off x="5723219" y="3579870"/>
            <a:ext cx="165462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FF00"/>
                </a:solidFill>
              </a:rPr>
              <a:t>No. of Rooms</a:t>
            </a:r>
          </a:p>
        </p:txBody>
      </p:sp>
    </p:spTree>
    <p:extLst>
      <p:ext uri="{BB962C8B-B14F-4D97-AF65-F5344CB8AC3E}">
        <p14:creationId xmlns:p14="http://schemas.microsoft.com/office/powerpoint/2010/main" val="165016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396" y="544326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800" dirty="0"/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BB069-19AA-449D-A2C0-76E9155F02C7}"/>
              </a:ext>
            </a:extLst>
          </p:cNvPr>
          <p:cNvSpPr txBox="1"/>
          <p:nvPr/>
        </p:nvSpPr>
        <p:spPr>
          <a:xfrm>
            <a:off x="1974572" y="1904043"/>
            <a:ext cx="9216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Fill Null values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SG" sz="2400" dirty="0"/>
              <a:t>House width using Neighbourhood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SG" sz="2400" dirty="0"/>
              <a:t>Add “None” as a category for no pavements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SG" sz="2400" dirty="0"/>
              <a:t>For houses without garage, size ,type and quality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SG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6B866-DEB1-40FE-A836-D093E5B33395}"/>
              </a:ext>
            </a:extLst>
          </p:cNvPr>
          <p:cNvSpPr txBox="1"/>
          <p:nvPr/>
        </p:nvSpPr>
        <p:spPr>
          <a:xfrm>
            <a:off x="1974572" y="3843035"/>
            <a:ext cx="602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Label encode 28 categorial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98254-C294-486B-A709-A0889129922D}"/>
              </a:ext>
            </a:extLst>
          </p:cNvPr>
          <p:cNvSpPr txBox="1"/>
          <p:nvPr/>
        </p:nvSpPr>
        <p:spPr>
          <a:xfrm>
            <a:off x="1974572" y="4678500"/>
            <a:ext cx="4655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One hot encoding the rest</a:t>
            </a:r>
          </a:p>
        </p:txBody>
      </p:sp>
    </p:spTree>
    <p:extLst>
      <p:ext uri="{BB962C8B-B14F-4D97-AF65-F5344CB8AC3E}">
        <p14:creationId xmlns:p14="http://schemas.microsoft.com/office/powerpoint/2010/main" val="148519942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271</Words>
  <Application>Microsoft Office PowerPoint</Application>
  <PresentationFormat>Widescreen</PresentationFormat>
  <Paragraphs>68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Wingdings</vt:lpstr>
      <vt:lpstr>Wingdings 3</vt:lpstr>
      <vt:lpstr>Wisp</vt:lpstr>
      <vt:lpstr>  Housing Price Prediction Model</vt:lpstr>
      <vt:lpstr>Objective</vt:lpstr>
      <vt:lpstr>Agenda</vt:lpstr>
      <vt:lpstr>Tools</vt:lpstr>
      <vt:lpstr>Data Exploration</vt:lpstr>
      <vt:lpstr>Data Exploration</vt:lpstr>
      <vt:lpstr>Data Exploration</vt:lpstr>
      <vt:lpstr>Data Exploration</vt:lpstr>
      <vt:lpstr>Data Preprocessing</vt:lpstr>
      <vt:lpstr>Data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</vt:lpstr>
      <vt:lpstr>Application</vt:lpstr>
      <vt:lpstr>Conclusion</vt:lpstr>
      <vt:lpstr>Future Works</vt:lpstr>
      <vt:lpstr>Kaggle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Housing Price Prediction</dc:title>
  <dc:creator>CHOW Kelvin</dc:creator>
  <cp:lastModifiedBy>CHOW Kelvin</cp:lastModifiedBy>
  <cp:revision>37</cp:revision>
  <dcterms:created xsi:type="dcterms:W3CDTF">2020-11-15T13:27:07Z</dcterms:created>
  <dcterms:modified xsi:type="dcterms:W3CDTF">2020-11-18T13:17:27Z</dcterms:modified>
</cp:coreProperties>
</file>